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7" r:id="rId2"/>
    <p:sldId id="272" r:id="rId3"/>
    <p:sldId id="274" r:id="rId4"/>
    <p:sldId id="295" r:id="rId5"/>
    <p:sldId id="268" r:id="rId6"/>
    <p:sldId id="310" r:id="rId7"/>
    <p:sldId id="309" r:id="rId8"/>
    <p:sldId id="308" r:id="rId9"/>
    <p:sldId id="311" r:id="rId10"/>
    <p:sldId id="312" r:id="rId11"/>
    <p:sldId id="296" r:id="rId12"/>
    <p:sldId id="307" r:id="rId13"/>
    <p:sldId id="303" r:id="rId14"/>
    <p:sldId id="304" r:id="rId15"/>
    <p:sldId id="305" r:id="rId16"/>
    <p:sldId id="306" r:id="rId17"/>
    <p:sldId id="313" r:id="rId18"/>
    <p:sldId id="31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D7F4"/>
    <a:srgbClr val="E9F480"/>
    <a:srgbClr val="FF2525"/>
    <a:srgbClr val="FF5050"/>
    <a:srgbClr val="F6B17E"/>
    <a:srgbClr val="FA7A86"/>
    <a:srgbClr val="FCF977"/>
    <a:srgbClr val="DE89E7"/>
    <a:srgbClr val="A023AD"/>
    <a:srgbClr val="046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05A1F-1C66-4FCE-A616-93B11539C048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72912-5E94-4993-B403-E79124179B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72912-5E94-4993-B403-E79124179B8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8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D623-87C7-45A9-BCE9-576BEB818863}" type="datetimeFigureOut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015AC-32C2-476E-87A7-49F3A7CB5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url?sa=i&amp;rct=j&amp;q=&amp;esrc=s&amp;frm=1&amp;source=images&amp;cd=&amp;cad=rja&amp;docid=7c3UGBIV2_PxMM&amp;tbnid=wfgl9AvCJqTIaM:&amp;ved=0CAUQjRw&amp;url=http%3A%2F%2Fwww.spiritualtravels.info%2Farticles-2%2Fnorth-america%2Fthe-transcendentalist-trail-in-concord-massachusetts%2F&amp;ei=ZhF4UvTJCMvsrAHi14GADA&amp;bvm=bv.55819444,d.aWc&amp;psig=AFQjCNFaJOS-HYKwS6JDAxmTJEbHPjUFLw&amp;ust=138368686691084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 smtClean="0">
                <a:solidFill>
                  <a:schemeClr val="bg1"/>
                </a:solidFill>
                <a:latin typeface="Bookman Old Style" pitchFamily="18" charset="0"/>
              </a:rPr>
              <a:t>     </a:t>
            </a:r>
            <a:endParaRPr lang="en-US" sz="5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088559"/>
            <a:ext cx="91440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American transcendentalism</a:t>
            </a:r>
            <a:endParaRPr lang="en-US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0782" y="36576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sz="3600" b="1" dirty="0">
                <a:latin typeface="Berlin Sans FB Demi" panose="020E0802020502020306" pitchFamily="34" charset="0"/>
              </a:rPr>
              <a:t>7. </a:t>
            </a:r>
            <a:r>
              <a:rPr lang="en-US" sz="3600" b="1" dirty="0" smtClean="0">
                <a:latin typeface="Berlin Sans FB Demi" panose="020E0802020502020306" pitchFamily="34" charset="0"/>
              </a:rPr>
              <a:t>Self-reliance</a:t>
            </a:r>
          </a:p>
          <a:p>
            <a:pPr marL="342900" indent="-342900"/>
            <a:endParaRPr lang="en-US" sz="3600" b="1" dirty="0">
              <a:latin typeface="Berlin Sans FB Demi" panose="020E0802020502020306" pitchFamily="34" charset="0"/>
            </a:endParaRPr>
          </a:p>
          <a:p>
            <a:pPr marL="342900" indent="-342900"/>
            <a:endParaRPr lang="en-US" sz="3600" b="1" dirty="0">
              <a:latin typeface="Berlin Sans FB Demi" panose="020E0802020502020306" pitchFamily="34" charset="0"/>
            </a:endParaRPr>
          </a:p>
          <a:p>
            <a:pPr marL="342900" indent="-342900"/>
            <a:r>
              <a:rPr lang="en-US" sz="3600" b="1" dirty="0">
                <a:latin typeface="Berlin Sans FB Demi" panose="020E0802020502020306" pitchFamily="34" charset="0"/>
              </a:rPr>
              <a:t>8. Confidence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3090225" y="0"/>
            <a:ext cx="60537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characteristics</a:t>
            </a:r>
            <a:endParaRPr lang="en-US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7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961" y="4876801"/>
            <a:ext cx="5105400" cy="261837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Essayist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Lecturer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Poet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 smtClean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2004040" y="769441"/>
            <a:ext cx="7997825" cy="265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Henry David Thoreau</a:t>
            </a:r>
          </a:p>
          <a:p>
            <a:pPr algn="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Author</a:t>
            </a:r>
          </a:p>
          <a:p>
            <a:pPr algn="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Poet</a:t>
            </a:r>
          </a:p>
          <a:p>
            <a:pPr algn="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Philosopher</a:t>
            </a:r>
          </a:p>
          <a:p>
            <a:pPr algn="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Abolitionist </a:t>
            </a:r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The 1</a:t>
            </a:r>
            <a:r>
              <a:rPr lang="en-US" sz="4400" b="1" baseline="3000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st</a:t>
            </a:r>
            <a:r>
              <a:rPr lang="en-US" sz="4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 transcendentalists</a:t>
            </a:r>
            <a:endParaRPr lang="en-US" sz="4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sp>
        <p:nvSpPr>
          <p:cNvPr id="2" name="AutoShape 4" descr="http://static.fjcdn.com/pictures/Hipster+Thoreau.+Walden+%3E+Williamsburg_927ab2_37211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32" y="782579"/>
            <a:ext cx="29622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://inspirationboost.com/wp-content/uploads/2013/07/Ralph-Waldo-Emerson-Self-Quote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" t="5862" b="31143"/>
          <a:stretch/>
        </p:blipFill>
        <p:spPr bwMode="auto">
          <a:xfrm>
            <a:off x="0" y="4876801"/>
            <a:ext cx="3989747" cy="203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-45952" y="4343401"/>
            <a:ext cx="399891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Ralph Waldo Emerson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21" y="1446550"/>
            <a:ext cx="5465379" cy="541145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Reject materialism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Simplicity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Intuition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Nonconformity &amp; Individuality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Nature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Creativity/Thinking outside the box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Self-Reliance</a:t>
            </a:r>
          </a:p>
          <a:p>
            <a:r>
              <a:rPr lang="en-US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Confidence</a:t>
            </a:r>
          </a:p>
          <a:p>
            <a:endParaRPr lang="en-US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endParaRPr lang="en-US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Transcendentalism in a nutshell</a:t>
            </a:r>
            <a:endParaRPr lang="en-US" sz="4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pic>
        <p:nvPicPr>
          <p:cNvPr id="3074" name="Picture 2" descr="http://cdnn3.yellloh.com/1850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7" r="7170"/>
          <a:stretch/>
        </p:blipFill>
        <p:spPr bwMode="auto">
          <a:xfrm>
            <a:off x="4616158" y="1446549"/>
            <a:ext cx="4564628" cy="54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04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93" y="5839709"/>
            <a:ext cx="6705600" cy="101566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2525"/>
                </a:solidFill>
                <a:latin typeface="Stencil" panose="040409050D0802020404" pitchFamily="82" charset="0"/>
              </a:rPr>
              <a:t> </a:t>
            </a:r>
            <a:r>
              <a:rPr lang="en-US" sz="2800" dirty="0" smtClean="0">
                <a:solidFill>
                  <a:srgbClr val="FF2525"/>
                </a:solidFill>
                <a:latin typeface="Stencil" panose="040409050D0802020404" pitchFamily="82" charset="0"/>
              </a:rPr>
              <a:t>Who determines right and wrong for the individual? 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796231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cap="none" spc="0" dirty="0" smtClean="0">
                <a:ln w="11430"/>
                <a:solidFill>
                  <a:srgbClr val="FF2525"/>
                </a:solidFill>
                <a:latin typeface="Berlin Sans FB Demi" panose="020E0802020502020306" pitchFamily="34" charset="0"/>
              </a:rPr>
              <a:t>Essential Question 1</a:t>
            </a:r>
            <a:endParaRPr lang="en-US" sz="3200" cap="none" spc="0" dirty="0">
              <a:ln w="11430"/>
              <a:solidFill>
                <a:srgbClr val="FF2525"/>
              </a:solidFill>
              <a:latin typeface="Berlin Sans FB Demi" panose="020E08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8903" y="5652294"/>
            <a:ext cx="9144000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600" dirty="0" smtClean="0">
                <a:solidFill>
                  <a:srgbClr val="F6B17E"/>
                </a:solidFill>
                <a:latin typeface="Stencil" panose="040409050D0802020404" pitchFamily="82" charset="0"/>
              </a:rPr>
              <a:t>At what point is it necessary to break the law?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785011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solidFill>
                  <a:srgbClr val="F6B17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anose="020E0802020502020306" pitchFamily="34" charset="0"/>
              </a:rPr>
              <a:t>Essential Question 2</a:t>
            </a:r>
            <a:endParaRPr lang="en-US" sz="3200" b="1" cap="none" spc="0" dirty="0">
              <a:ln w="11430"/>
              <a:solidFill>
                <a:srgbClr val="F6B17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3400" y="5903893"/>
            <a:ext cx="4800600" cy="95410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en-US" sz="2800" dirty="0" smtClean="0">
                <a:solidFill>
                  <a:srgbClr val="FA7A86"/>
                </a:solidFill>
                <a:latin typeface="Stencil" panose="040409050D0802020404" pitchFamily="82" charset="0"/>
              </a:rPr>
              <a:t>Where is the individual closest to the divine?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810659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solidFill>
                  <a:srgbClr val="FA7A8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anose="020E0802020502020306" pitchFamily="34" charset="0"/>
              </a:rPr>
              <a:t>Essential Question 3</a:t>
            </a:r>
            <a:endParaRPr lang="en-US" sz="3200" b="1" cap="none" spc="0" dirty="0">
              <a:ln w="11430"/>
              <a:solidFill>
                <a:srgbClr val="FA7A8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5600" y="5657671"/>
            <a:ext cx="6248400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E9F480"/>
                </a:solidFill>
                <a:latin typeface="Stencil" panose="040409050D0802020404" pitchFamily="82" charset="0"/>
              </a:rPr>
              <a:t>How much of one’s values and individuality must one compromise to live in society?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791423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cap="none" spc="0" dirty="0" smtClean="0">
                <a:ln w="11430"/>
                <a:solidFill>
                  <a:srgbClr val="E9F4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anose="020E0802020502020306" pitchFamily="34" charset="0"/>
              </a:rPr>
              <a:t>Essential Question 4</a:t>
            </a:r>
            <a:endParaRPr lang="en-US" sz="3200" cap="none" spc="0" dirty="0">
              <a:ln w="11430"/>
              <a:solidFill>
                <a:srgbClr val="E9F4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3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791423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cap="none" spc="0" dirty="0" smtClean="0">
                <a:ln w="11430"/>
                <a:solidFill>
                  <a:srgbClr val="7CD7F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anose="020E0802020502020306" pitchFamily="34" charset="0"/>
              </a:rPr>
              <a:t>Essential Question 5</a:t>
            </a:r>
            <a:endParaRPr lang="en-US" sz="3200" cap="none" spc="0" dirty="0">
              <a:ln w="11430"/>
              <a:solidFill>
                <a:srgbClr val="7CD7F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/>
            <a:r>
              <a:rPr lang="en-US" sz="2400" dirty="0" smtClean="0">
                <a:solidFill>
                  <a:srgbClr val="7CD7F4"/>
                </a:solidFill>
                <a:latin typeface="Stencil" panose="040409050D0802020404" pitchFamily="82" charset="0"/>
              </a:rPr>
              <a:t>Are material items necessary in order to live a fulfilling life? What impact does materialism and consumerism have on our society?</a:t>
            </a:r>
          </a:p>
        </p:txBody>
      </p:sp>
    </p:spTree>
    <p:extLst>
      <p:ext uri="{BB962C8B-B14F-4D97-AF65-F5344CB8AC3E}">
        <p14:creationId xmlns:p14="http://schemas.microsoft.com/office/powerpoint/2010/main" val="5756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410200"/>
            <a:ext cx="8229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How does this scene from </a:t>
            </a:r>
            <a:r>
              <a:rPr lang="en-US" b="1" i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Fight Club </a:t>
            </a:r>
            <a:r>
              <a:rPr lang="en-US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reflect transcendental ideals?</a:t>
            </a:r>
          </a:p>
          <a:p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8535591" imgH="4877481"/>
        </mc:Choice>
        <mc:Fallback>
          <p:control name="ShockwaveFlash1" r:id="rId2" imgW="8535591" imgH="4877481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1000" y="457200"/>
                  <a:ext cx="8534400" cy="4876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326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5257800" cy="6096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Literary movement (1830s-1860s)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Established clear “</a:t>
            </a:r>
            <a:r>
              <a:rPr 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American voice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”</a:t>
            </a:r>
            <a:endParaRPr lang="en-US" sz="2400" b="1" dirty="0" smtClean="0">
              <a:solidFill>
                <a:schemeClr val="bg1"/>
              </a:solidFill>
              <a:latin typeface="Berlin Sans FB Demi" panose="020E0802020502020306" pitchFamily="34" charset="0"/>
            </a:endParaRPr>
          </a:p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  <a:ea typeface="ＭＳ Ｐゴシック" charset="-128"/>
              </a:rPr>
              <a:t>Related to Romanticism</a:t>
            </a:r>
          </a:p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  <a:ea typeface="ＭＳ Ｐゴシック" charset="-128"/>
              </a:rPr>
              <a:t>Ideas about literature, philosophy, religion, social reform, and the general state of American culture</a:t>
            </a:r>
          </a:p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A belief in a </a:t>
            </a:r>
            <a:r>
              <a:rPr 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higher reality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than that achieved by human reasoning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  <a:ea typeface="ＭＳ Ｐゴシック" charset="-128"/>
              </a:rPr>
              <a:t>There is an ideal spiritual state which “transcends” the physical.</a:t>
            </a:r>
            <a:endParaRPr lang="en-US" sz="2400" b="1" dirty="0" smtClean="0">
              <a:solidFill>
                <a:schemeClr val="bg1"/>
              </a:solidFill>
              <a:latin typeface="Berlin Sans FB Demi" panose="020E0802020502020306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Suggested that every individual is capable of discovering higher truth through </a:t>
            </a:r>
            <a:r>
              <a:rPr 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intuition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solidFill>
                  <a:srgbClr val="34F87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“Tran-</a:t>
            </a:r>
            <a:r>
              <a:rPr lang="en-US" sz="4400" b="1" cap="none" spc="0" dirty="0" err="1" smtClean="0">
                <a:ln w="11430"/>
                <a:solidFill>
                  <a:srgbClr val="34F87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scend</a:t>
            </a:r>
            <a:r>
              <a:rPr lang="en-US" sz="4400" b="1" cap="none" spc="0" dirty="0" smtClean="0">
                <a:ln w="11430"/>
                <a:solidFill>
                  <a:srgbClr val="34F87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-</a:t>
            </a:r>
            <a:r>
              <a:rPr lang="en-US" sz="4400" b="1" cap="none" spc="0" dirty="0" err="1" smtClean="0">
                <a:ln w="11430"/>
                <a:solidFill>
                  <a:srgbClr val="34F87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wha</a:t>
            </a:r>
            <a:r>
              <a:rPr lang="en-US" sz="4400" b="1" cap="none" spc="0" dirty="0" smtClean="0">
                <a:ln w="11430"/>
                <a:solidFill>
                  <a:srgbClr val="34F87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?”</a:t>
            </a:r>
            <a:endParaRPr lang="en-US" sz="4400" b="1" cap="none" spc="0" dirty="0">
              <a:ln w="11430"/>
              <a:solidFill>
                <a:srgbClr val="34F87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pic>
        <p:nvPicPr>
          <p:cNvPr id="40962" name="Picture 2" descr="http://3.bp.blogspot.com/_JzCMbxmHZeE/TS4fE44T14I/AAAAAAAABWY/hm4RepK5TOw/s400/Transcendentalism%252520PP_ppt_01.jpg"/>
          <p:cNvPicPr>
            <a:picLocks noChangeAspect="1" noChangeArrowheads="1"/>
          </p:cNvPicPr>
          <p:nvPr/>
        </p:nvPicPr>
        <p:blipFill rotWithShape="1">
          <a:blip r:embed="rId3" cstate="print"/>
          <a:srcRect l="12610" t="13656" r="9916" b="36138"/>
          <a:stretch/>
        </p:blipFill>
        <p:spPr bwMode="auto">
          <a:xfrm>
            <a:off x="5334000" y="5098473"/>
            <a:ext cx="3810000" cy="1752600"/>
          </a:xfrm>
          <a:prstGeom prst="rect">
            <a:avLst/>
          </a:prstGeom>
          <a:noFill/>
        </p:spPr>
      </p:pic>
      <p:pic>
        <p:nvPicPr>
          <p:cNvPr id="2050" name="Picture 2" descr="http://www.spiritualtravels.info/wp-content/uploads/2011/08/IMG_2870-1024x68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914400"/>
            <a:ext cx="3810000" cy="418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6248400" cy="2743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Unlike Puritans, Transcendentalists saw humans and nature as possessing an innate goodness.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“In the faces of men and women, I see God”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			-Walt Whitman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Opposed the strictness of established religion.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b="1" dirty="0" smtClean="0">
              <a:solidFill>
                <a:schemeClr val="bg1"/>
              </a:solidFill>
              <a:latin typeface="Berlin Sans FB Demi" panose="020E0802020502020306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b="1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What about Puritan Ideas?</a:t>
            </a:r>
            <a:endParaRPr lang="en-US" sz="4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2402" y="3505200"/>
            <a:ext cx="9525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300" b="1" dirty="0" smtClean="0">
                <a:ln w="11430"/>
                <a:solidFill>
                  <a:srgbClr val="FF252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What about Rationalist Ideas?</a:t>
            </a:r>
            <a:endParaRPr lang="en-US" sz="4300" b="1" cap="none" spc="0" dirty="0">
              <a:ln w="11430"/>
              <a:solidFill>
                <a:srgbClr val="FF2525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67200" y="4343400"/>
            <a:ext cx="48768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anose="020E0802020502020306" pitchFamily="34" charset="0"/>
              </a:rPr>
              <a:t>Unlike Rationalists, Transcendentalists did not believe that truth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anose="020E0802020502020306" pitchFamily="34" charset="0"/>
              </a:rPr>
              <a:t> was obtained from logical reasoning, but rather, through intuition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anose="020E0802020502020306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anose="020E0802020502020306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anose="020E0802020502020306" pitchFamily="34" charset="0"/>
            </a:endParaRPr>
          </a:p>
        </p:txBody>
      </p:sp>
      <p:pic>
        <p:nvPicPr>
          <p:cNvPr id="36866" name="Picture 2" descr="http://mediastore.magnumphotos.com/CoreXDoc/MAG/Media/TR6/1/b/d/8/PAR1141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838200"/>
            <a:ext cx="2881743" cy="1981200"/>
          </a:xfrm>
          <a:prstGeom prst="rect">
            <a:avLst/>
          </a:prstGeom>
          <a:noFill/>
        </p:spPr>
      </p:pic>
      <p:pic>
        <p:nvPicPr>
          <p:cNvPr id="36868" name="Picture 4" descr="http://1.bp.blogspot.com/_MfEUzep_GRE/SOahoAmgMiI/AAAAAAAADjs/C7nHgIQ4OeM/s400/the-office-ben-franklin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260786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296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DE89E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What about Romantic Ideas?</a:t>
            </a:r>
            <a:endParaRPr lang="en-US" sz="4400" b="1" cap="none" spc="0" dirty="0">
              <a:ln w="11430"/>
              <a:solidFill>
                <a:srgbClr val="DE89E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929282"/>
            <a:ext cx="4800600" cy="51816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ROM&amp;TRANS = Closely related, but do have some important differences: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Focused on nonconformity, social reform, and civil disobedience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Transcendentalists focused on the individual self even </a:t>
            </a:r>
            <a:r>
              <a:rPr lang="en-US" sz="2400" b="1" u="sng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more </a:t>
            </a: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than Romantics</a:t>
            </a:r>
          </a:p>
          <a:p>
            <a:pPr lvl="2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All truth could be derived from the self</a:t>
            </a:r>
            <a:endParaRPr lang="en-US" sz="2200" b="1" dirty="0">
              <a:solidFill>
                <a:schemeClr val="bg1"/>
              </a:solidFill>
              <a:latin typeface="Berlin Sans FB Demi" panose="020E0802020502020306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Regarded nature as symbolic</a:t>
            </a:r>
          </a:p>
          <a:p>
            <a:pPr lvl="2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Nature provides answers about virtue and wisdom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1026" name="Picture 2" descr="http://msabelli.files.wordpress.com/2013/03/disobe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7" t="8939" r="15551" b="8965"/>
          <a:stretch/>
        </p:blipFill>
        <p:spPr bwMode="auto">
          <a:xfrm>
            <a:off x="5257800" y="1295400"/>
            <a:ext cx="3536554" cy="519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09600" y="381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124199" y="3429000"/>
            <a:ext cx="601979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/>
            <a:r>
              <a:rPr lang="en-US" sz="3600" b="1" dirty="0" smtClean="0">
                <a:latin typeface="Berlin Sans FB Demi" panose="020E0802020502020306" pitchFamily="34" charset="0"/>
              </a:rPr>
              <a:t>1. Rejection </a:t>
            </a:r>
            <a:r>
              <a:rPr lang="en-US" sz="3600" b="1" dirty="0">
                <a:latin typeface="Berlin Sans FB Demi" panose="020E0802020502020306" pitchFamily="34" charset="0"/>
              </a:rPr>
              <a:t>of </a:t>
            </a:r>
            <a:r>
              <a:rPr lang="en-US" sz="3600" b="1" dirty="0" smtClean="0">
                <a:latin typeface="Berlin Sans FB Demi" panose="020E0802020502020306" pitchFamily="34" charset="0"/>
              </a:rPr>
              <a:t>materialism</a:t>
            </a:r>
          </a:p>
          <a:p>
            <a:pPr marL="742950" indent="-742950" eaLnBrk="1" hangingPunct="1">
              <a:buFont typeface="Arial" panose="020B0604020202020204" pitchFamily="34" charset="0"/>
              <a:buChar char="•"/>
            </a:pPr>
            <a:endParaRPr lang="en-US" sz="3600" b="1" dirty="0" smtClean="0">
              <a:latin typeface="Berlin Sans FB Demi" panose="020E0802020502020306" pitchFamily="34" charset="0"/>
            </a:endParaRPr>
          </a:p>
          <a:p>
            <a:pPr eaLnBrk="1" hangingPunct="1"/>
            <a:endParaRPr lang="en-US" sz="3600" b="1" dirty="0">
              <a:latin typeface="Berlin Sans FB Demi" panose="020E0802020502020306" pitchFamily="34" charset="0"/>
            </a:endParaRPr>
          </a:p>
          <a:p>
            <a:pPr eaLnBrk="1" hangingPunct="1"/>
            <a:r>
              <a:rPr lang="en-US" sz="3600" b="1" dirty="0" smtClean="0">
                <a:latin typeface="Berlin Sans FB Demi" panose="020E0802020502020306" pitchFamily="34" charset="0"/>
              </a:rPr>
              <a:t>2. Embrace Simplicity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3133438" y="1981200"/>
            <a:ext cx="60468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Transcendentalism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0" y="0"/>
            <a:ext cx="533399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Main characteristics of American</a:t>
            </a:r>
            <a:endParaRPr lang="en-US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90225" y="0"/>
            <a:ext cx="60537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characteristics</a:t>
            </a:r>
            <a:endParaRPr lang="en-US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066800"/>
            <a:ext cx="2971800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 smtClean="0">
                <a:latin typeface="Berlin Sans FB Demi" panose="020E0802020502020306" pitchFamily="34" charset="0"/>
              </a:rPr>
              <a:t>3. Intuition over reason</a:t>
            </a:r>
          </a:p>
          <a:p>
            <a:r>
              <a:rPr lang="en-US" sz="3200" dirty="0" smtClean="0">
                <a:latin typeface="Berlin Sans FB Demi" panose="020E0802020502020306" pitchFamily="34" charset="0"/>
                <a:sym typeface="Wingdings" panose="05000000000000000000" pitchFamily="2" charset="2"/>
              </a:rPr>
              <a:t> </a:t>
            </a:r>
            <a:r>
              <a:rPr lang="en-US" sz="3200" dirty="0" smtClean="0">
                <a:latin typeface="Berlin Sans FB Demi" panose="020E0802020502020306" pitchFamily="34" charset="0"/>
              </a:rPr>
              <a:t>Relied on gut instincts, feelings, and imagination</a:t>
            </a:r>
            <a:endParaRPr lang="en-US" sz="28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21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672786"/>
            <a:ext cx="4648200" cy="21852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latin typeface="Berlin Sans FB Demi" panose="020E0802020502020306" pitchFamily="34" charset="0"/>
              </a:rPr>
              <a:t>4</a:t>
            </a:r>
            <a:r>
              <a:rPr lang="en-US" sz="3200" b="1" dirty="0" smtClean="0">
                <a:latin typeface="Berlin Sans FB Demi" panose="020E0802020502020306" pitchFamily="34" charset="0"/>
              </a:rPr>
              <a:t>. Nonconformity &amp; individuality</a:t>
            </a:r>
          </a:p>
          <a:p>
            <a:r>
              <a:rPr lang="en-US" sz="2400" b="1" dirty="0" smtClean="0">
                <a:latin typeface="Berlin Sans FB Demi" panose="020E0802020502020306" pitchFamily="34" charset="0"/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latin typeface="Berlin Sans FB Demi" panose="020E0802020502020306" pitchFamily="34" charset="0"/>
              </a:rPr>
              <a:t>Advocated </a:t>
            </a:r>
            <a:r>
              <a:rPr lang="en-US" sz="2400" b="1" dirty="0">
                <a:latin typeface="Berlin Sans FB Demi" panose="020E0802020502020306" pitchFamily="34" charset="0"/>
              </a:rPr>
              <a:t>social reform </a:t>
            </a:r>
            <a:r>
              <a:rPr lang="en-US" sz="2400" b="1" dirty="0" smtClean="0">
                <a:latin typeface="Berlin Sans FB Demi" panose="020E0802020502020306" pitchFamily="34" charset="0"/>
              </a:rPr>
              <a:t>&amp; peace</a:t>
            </a:r>
          </a:p>
          <a:p>
            <a:r>
              <a:rPr lang="en-US" sz="2400" b="1" dirty="0" smtClean="0">
                <a:latin typeface="Berlin Sans FB Demi" panose="020E0802020502020306" pitchFamily="34" charset="0"/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latin typeface="Berlin Sans FB Demi" panose="020E0802020502020306" pitchFamily="34" charset="0"/>
              </a:rPr>
              <a:t>Believed </a:t>
            </a:r>
            <a:r>
              <a:rPr lang="en-US" sz="2400" b="1" dirty="0">
                <a:latin typeface="Berlin Sans FB Demi" panose="020E0802020502020306" pitchFamily="34" charset="0"/>
              </a:rPr>
              <a:t>in a “higher law</a:t>
            </a:r>
            <a:r>
              <a:rPr lang="en-US" sz="2400" b="1" dirty="0" smtClean="0">
                <a:latin typeface="Berlin Sans FB Demi" panose="020E0802020502020306" pitchFamily="34" charset="0"/>
              </a:rPr>
              <a:t>”</a:t>
            </a:r>
            <a:endParaRPr lang="en-US" sz="2400" b="1" dirty="0">
              <a:latin typeface="Berlin Sans FB Demi" panose="020E0802020502020306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90225" y="0"/>
            <a:ext cx="6053775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characteristics</a:t>
            </a:r>
            <a:endParaRPr lang="en-US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1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200" y="4800600"/>
            <a:ext cx="6172200" cy="20005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latin typeface="Berlin Sans FB Demi" panose="020E0802020502020306" pitchFamily="34" charset="0"/>
              </a:rPr>
              <a:t>5</a:t>
            </a:r>
            <a:r>
              <a:rPr lang="en-US" sz="3200" dirty="0" smtClean="0">
                <a:latin typeface="Berlin Sans FB Demi" panose="020E0802020502020306" pitchFamily="34" charset="0"/>
              </a:rPr>
              <a:t>. Nature </a:t>
            </a:r>
            <a:r>
              <a:rPr lang="en-US" sz="3200" dirty="0">
                <a:latin typeface="Berlin Sans FB Demi" panose="020E0802020502020306" pitchFamily="34" charset="0"/>
              </a:rPr>
              <a:t>is the prime source of truth and inspiration </a:t>
            </a:r>
            <a:endParaRPr lang="en-US" sz="3200" dirty="0" smtClean="0">
              <a:latin typeface="Berlin Sans FB Demi" panose="020E0802020502020306" pitchFamily="34" charset="0"/>
            </a:endParaRPr>
          </a:p>
          <a:p>
            <a:r>
              <a:rPr lang="en-US" sz="3200" dirty="0" smtClean="0">
                <a:latin typeface="Berlin Sans FB Demi" panose="020E0802020502020306" pitchFamily="34" charset="0"/>
                <a:sym typeface="Wingdings" panose="05000000000000000000" pitchFamily="2" charset="2"/>
              </a:rPr>
              <a:t> </a:t>
            </a:r>
            <a:r>
              <a:rPr lang="en-US" sz="2800" dirty="0" smtClean="0">
                <a:latin typeface="Berlin Sans FB Demi" panose="020E0802020502020306" pitchFamily="34" charset="0"/>
              </a:rPr>
              <a:t>Believed in living close to nature and nature’s importance</a:t>
            </a:r>
            <a:endParaRPr lang="en-US" sz="2800" dirty="0">
              <a:latin typeface="Berlin Sans FB Demi" panose="020E0802020502020306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0"/>
            <a:ext cx="54102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characteristics</a:t>
            </a:r>
            <a:endParaRPr lang="en-US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21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55418" y="5508016"/>
            <a:ext cx="3103418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en-US" sz="2800" b="1" dirty="0" smtClean="0">
                <a:latin typeface="Berlin Sans FB Demi" panose="020E0802020502020306" pitchFamily="34" charset="0"/>
              </a:rPr>
              <a:t>6. “Thinking outside the box” &amp; creativity</a:t>
            </a:r>
            <a:endParaRPr lang="en-US" sz="2800" b="1" dirty="0">
              <a:latin typeface="Berlin Sans FB Demi" panose="020E0802020502020306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6927" y="0"/>
            <a:ext cx="427412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anose="040409050D0802020404" pitchFamily="82" charset="0"/>
              </a:rPr>
              <a:t>characteristics</a:t>
            </a:r>
            <a:endParaRPr lang="en-US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97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397</Words>
  <Application>Microsoft Office PowerPoint</Application>
  <PresentationFormat>On-screen Show (4:3)</PresentationFormat>
  <Paragraphs>78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</dc:creator>
  <cp:lastModifiedBy>Michael Franta</cp:lastModifiedBy>
  <cp:revision>32</cp:revision>
  <dcterms:created xsi:type="dcterms:W3CDTF">2011-10-23T22:25:18Z</dcterms:created>
  <dcterms:modified xsi:type="dcterms:W3CDTF">2013-11-04T21:22:33Z</dcterms:modified>
</cp:coreProperties>
</file>